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7" r:id="rId2"/>
    <p:sldId id="263" r:id="rId3"/>
    <p:sldId id="264" r:id="rId4"/>
    <p:sldId id="270" r:id="rId5"/>
    <p:sldId id="290" r:id="rId6"/>
    <p:sldId id="269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268" r:id="rId25"/>
  </p:sldIdLst>
  <p:sldSz cx="12192000" cy="6858000"/>
  <p:notesSz cx="6858000" cy="9144000"/>
  <p:embeddedFontLst>
    <p:embeddedFont>
      <p:font typeface="LANTINGHEI SC DEMIBOLD" panose="02000000000000000000" pitchFamily="2" charset="-122"/>
      <p:regular r:id="rId27"/>
      <p:bold r:id="rId28"/>
    </p:embeddedFont>
    <p:embeddedFont>
      <p:font typeface="LANTINGHEI SC DEMIBOLD" panose="02000000000000000000" pitchFamily="2" charset="-122"/>
      <p:regular r:id="rId27"/>
      <p:bold r:id="rId28"/>
    </p:embeddedFont>
    <p:embeddedFont>
      <p:font typeface="LANTINGHEI SC EXTRALIGHT" panose="02000000000000000000" pitchFamily="2" charset="-122"/>
      <p:regular r:id="rId29"/>
    </p:embeddedFont>
    <p:embeddedFont>
      <p:font typeface="LANTINGHEI SC HEAVY" panose="02000000000000000000" pitchFamily="2" charset="-122"/>
      <p:bold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等线 Light" panose="02010600030101010101" pitchFamily="2" charset="-122"/>
      <p:regular r:id="rId33"/>
    </p:embeddedFont>
    <p:embeddedFont>
      <p:font typeface="字魂58号-创中黑" panose="00000500000000000000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065"/>
    <a:srgbClr val="D9D9D9"/>
    <a:srgbClr val="479EAF"/>
    <a:srgbClr val="5F5F61"/>
    <a:srgbClr val="5AA8B9"/>
    <a:srgbClr val="686867"/>
    <a:srgbClr val="1F2835"/>
    <a:srgbClr val="585858"/>
    <a:srgbClr val="404040"/>
    <a:srgbClr val="F5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5" autoAdjust="0"/>
    <p:restoredTop sz="77451"/>
  </p:normalViewPr>
  <p:slideViewPr>
    <p:cSldViewPr snapToGrid="0">
      <p:cViewPr varScale="1">
        <p:scale>
          <a:sx n="75" d="100"/>
          <a:sy n="75" d="100"/>
        </p:scale>
        <p:origin x="3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682BC-0747-4F56-B882-39B77EBA437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598DE-2B9D-4983-AF68-CCFD081DE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326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703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281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其优点是如果需要支持一种新的编程语言，只需要实现一种新的前端。如果需要支持一种新的硬件设备，只需要实现一个新的后端。而优化阶段因为是针对了统一的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所以它是一个通用的阶段，不论是支持新的编程语言，还是支持新的硬件设备，这里都不需要对优化阶段做修改。所以从这里可以看出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32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 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Intermediate Representation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它是一种 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low-level 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languange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是一个像</a:t>
            </a:r>
            <a:r>
              <a:rPr lang="en" altLang="zh-CN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的指令集。 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然而可以很表达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high-level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ideas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就是说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high-level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languange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可以很干净地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IR 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这使得我们可以高效地进行代码优化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的基本组成为以下四类：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可以理解为一个完整的编译单元。一般来说，这个编译单元就是一个源码文件，如一个后缀为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的源文件，有函数列表和全局变量表。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类，对应于一个函数单元。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可以描述两种情况，分别是函数定义和函数声明。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BasicBlock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类，表示一个基本代码块，“基本代码块”就是一段没有控制流逻辑的基本流程，相当于程序流程图中的基本过程（矩形表示）。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类，指令类就是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中定义的基本操作，比如加减乘除这种算数指令、函数调用指令、跳转指令、返回指令等等。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613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609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49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804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创建函数的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entry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代码块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743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445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104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20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425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70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36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804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8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0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词法分析基于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flex</a:t>
            </a:r>
            <a:r>
              <a:rPr lang="zh-CN" altLang="e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语法分析基于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bison</a:t>
            </a:r>
            <a:r>
              <a:rPr lang="zh-CN" altLang="e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两者联合编译生成抽象语法树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(AST)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调用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LLVM IR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提供的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C++ API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生成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LLVM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中间代码。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调用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LLVM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后端（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backend</a:t>
            </a:r>
            <a:r>
              <a:rPr lang="zh-CN" altLang="e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）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生成字节码及可执行文件。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同时，我们实现了一个简单的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web</a:t>
            </a:r>
            <a:r>
              <a:rPr lang="zh-CN" altLang="e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代码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编辑器 </a:t>
            </a:r>
            <a:r>
              <a:rPr lang="en-US" altLang="zh-CN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myDiana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可以进行基本的代码书写、编译运行、文件打开与保存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375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481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字符序列</a:t>
            </a:r>
            <a:r>
              <a:rPr lang="en-US" altLang="zh-CN" dirty="0"/>
              <a:t>-</a:t>
            </a:r>
            <a:r>
              <a:rPr lang="zh-CN" altLang="en-US" dirty="0"/>
              <a:t>单词</a:t>
            </a:r>
            <a:r>
              <a:rPr lang="en-US" altLang="zh-CN" dirty="0"/>
              <a:t>token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51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076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67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598DE-2B9D-4983-AF68-CCFD081DE6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49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F0768-A318-462A-8579-2AAA16CAA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2C8DE8-04E8-41E6-998E-DA5854CFA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C7C9C7-458F-4D14-9AE2-250108E1A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C24D14-F3A1-4863-B750-5A5AA289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BF24F5-BB3B-4C10-B92D-3804E4C2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09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233D2-1CC8-4BDD-A71D-3F772488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6FCC95-86DD-494E-92E6-C4797E651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D96F1-75BC-479E-BCEE-DDD834ECB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C014E9-B500-4771-BEE0-4B21589D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25CF27-DA2E-4EE7-9FF7-A38CC450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00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6D91FA-6BEB-4CA3-9294-2DD93A626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5C5941-E6E9-4A6D-9AB5-C15E427E0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660051-1204-42AF-ABB1-48F09FBAE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187EA2-02DD-439E-A2E5-B4870FA6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426ED0-5823-482B-B355-336A50AE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28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92A84-9CB7-425E-AAA9-7DFA08BD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CF38A0-1CF4-46B4-857F-7F8D1EC18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2FD544-D555-498C-A6D0-A4D455D7D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E8CD7-4FCC-492D-AD10-94D5D4A07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3CA00A-53B5-4DDD-B42B-1D69E019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2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4DBF0-858F-4A1C-AE42-DE5AB2B3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0DA71B-3FAA-4FF0-8359-B75BDED6A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BF1296-7C2F-4798-8D43-6F1C3F61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F321D-B2D8-487B-87DD-9DDE9235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DC2DAB-FAC6-4663-9FE9-1C17DA1B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357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369F1-51DF-4B91-9D1A-E56F909C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BB5A57-34BE-495F-8A97-FAB395714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C61E90-A2B4-436B-98CA-C6905AEF8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AB2408-A31E-4E1E-B329-89ADC15D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B3F543-739D-4FC6-8076-B757E233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B35F0C-0338-47FA-9024-EF0BCFBB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4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BC686-C314-4380-9BA7-2AF7F4DA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6DD742-8EC0-43E8-A35C-703FCF4F7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A61EB8-9191-448C-884A-F6989E36D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D8769E-1404-4E8F-AA63-A2761C79A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577CCA-650F-434C-83FA-118534E1E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ACE31C-2DD2-4181-9476-2685236F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5854EE-0EA7-4442-AA76-A6466A91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A228C1-28C5-4BB4-9745-9AEAC695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49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04D94-867E-40B1-A074-12F1D09C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F0A4E7-15F6-4915-AC7A-3F227886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384BD9-A0A1-4085-87FD-B1C9BF13B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688AD0-9CC8-4B89-9D44-BDB9A2AD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5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4F58F8-E2C2-402D-9CD9-F34F3E51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2E3BB5-BC67-42D2-8015-89F4C77C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6AD334-AEBF-41D1-AA9B-49034F9E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0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D19F5-F137-4598-9A56-47C62C85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EBA34-620B-4F91-B553-576B7611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808EAF-6346-4CB5-9BD9-55803F325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B8F15-8258-4576-AAB5-E000E5C4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C0AEF1-2F7A-461A-A642-B1C889F7C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4FBB6B-E0A1-4DC8-B397-9893B8A5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4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B73AC-4767-4B59-81CB-D477CC2D8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5F0EB8-FCBD-4572-803A-1A76A194B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7C43FF-A1A9-4CB5-B05C-0295A0CF4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3A5F-411F-4715-8F89-7EC7815F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F148FB-9D86-42B2-ADE4-0963BF70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1B801C-8DEF-4FFE-92A7-22F499A4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76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7737FD-11EB-4271-A077-726FE9579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5A2E1E-B078-43C4-B2C8-C60358829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36D03B-F91E-4483-A64E-7A1B95C49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CE6888-A751-4FB7-AA60-01A458FA1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38ABB-79B8-4C79-A662-3DB8AE9A2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48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83E158D-FE17-492F-ADBC-189970410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0" y="0"/>
            <a:ext cx="238034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2562C6-6ADC-4D10-BEA5-A48CE0FED3F3}"/>
              </a:ext>
            </a:extLst>
          </p:cNvPr>
          <p:cNvSpPr/>
          <p:nvPr/>
        </p:nvSpPr>
        <p:spPr>
          <a:xfrm>
            <a:off x="2162627" y="2224316"/>
            <a:ext cx="435428" cy="20610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D87DD4-1D68-4DC1-AE2C-42DC9D3B00D1}"/>
              </a:ext>
            </a:extLst>
          </p:cNvPr>
          <p:cNvSpPr txBox="1"/>
          <p:nvPr/>
        </p:nvSpPr>
        <p:spPr>
          <a:xfrm>
            <a:off x="3282965" y="2285334"/>
            <a:ext cx="60510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LINGWAI SC MEDIUM" panose="03050602040302020204" pitchFamily="66" charset="-122"/>
              </a:rPr>
              <a:t>C--</a:t>
            </a:r>
          </a:p>
          <a:p>
            <a:r>
              <a:rPr lang="en-US" altLang="zh-CN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LINGWAI SC MEDIUM" panose="03050602040302020204" pitchFamily="66" charset="-122"/>
              </a:rPr>
              <a:t>Compiler</a:t>
            </a:r>
            <a:endParaRPr lang="zh-CN" altLang="en-US" sz="6600" b="1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  <a:cs typeface="LINGWAI SC MEDIUM" panose="03050602040302020204" pitchFamily="66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966170-C35D-42AC-AB49-093E076303B6}"/>
              </a:ext>
            </a:extLst>
          </p:cNvPr>
          <p:cNvSpPr txBox="1"/>
          <p:nvPr/>
        </p:nvSpPr>
        <p:spPr>
          <a:xfrm>
            <a:off x="8097646" y="4408992"/>
            <a:ext cx="2792529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Team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王奕天 王知卓 钟佳润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60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C7CCE-20E1-4466-9E18-B13A1BAB3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2380341" y="1516875"/>
            <a:ext cx="1967724" cy="38242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45A988-41CE-48A1-9D8E-752819D12571}"/>
              </a:ext>
            </a:extLst>
          </p:cNvPr>
          <p:cNvSpPr txBox="1"/>
          <p:nvPr/>
        </p:nvSpPr>
        <p:spPr>
          <a:xfrm>
            <a:off x="5040384" y="1620000"/>
            <a:ext cx="1576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04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745B68E-45BA-4081-86D3-BAAF817BD750}"/>
              </a:ext>
            </a:extLst>
          </p:cNvPr>
          <p:cNvSpPr/>
          <p:nvPr/>
        </p:nvSpPr>
        <p:spPr>
          <a:xfrm>
            <a:off x="5040384" y="2399434"/>
            <a:ext cx="1576274" cy="50666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549E06-0969-4D95-9C17-EDD9A3361D37}"/>
              </a:ext>
            </a:extLst>
          </p:cNvPr>
          <p:cNvSpPr txBox="1"/>
          <p:nvPr/>
        </p:nvSpPr>
        <p:spPr>
          <a:xfrm>
            <a:off x="5040384" y="3099530"/>
            <a:ext cx="4136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语义分析</a:t>
            </a:r>
            <a:endParaRPr lang="en-US" altLang="zh-CN" sz="54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写麻了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A998A7-FD36-4819-9FF7-F955F90A5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0" y="0"/>
            <a:ext cx="705273" cy="36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8840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388914" y="370921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LLVM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867" y="985669"/>
            <a:ext cx="10515600" cy="223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符号表？寄存器？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！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是一套编译器基础设施项目，包含一系列模块化编译器组件和工具链，用来开发编译器的前端和后端。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传统静态编译器三阶段：前端、优化、后端。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三阶段如下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8BF40-7235-EF4E-9A9A-6551236E6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38" y="3245674"/>
            <a:ext cx="6920924" cy="26999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989CF7-5D84-8A4D-BF8E-91FFF3E113F3}"/>
              </a:ext>
            </a:extLst>
          </p:cNvPr>
          <p:cNvSpPr txBox="1"/>
          <p:nvPr/>
        </p:nvSpPr>
        <p:spPr>
          <a:xfrm>
            <a:off x="1049868" y="6081891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优点？新语言新前端，新硬件新后端，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LLVM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IR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通用优化阶段</a:t>
            </a:r>
          </a:p>
        </p:txBody>
      </p:sp>
    </p:spTree>
    <p:extLst>
      <p:ext uri="{BB962C8B-B14F-4D97-AF65-F5344CB8AC3E}">
        <p14:creationId xmlns:p14="http://schemas.microsoft.com/office/powerpoint/2010/main" val="298439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069916" y="400894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LLVM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IR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867" y="985669"/>
            <a:ext cx="10515600" cy="126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IR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？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Low-level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language,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High-level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ideas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高效优化代码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我们需要使用内存中的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IR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模型：一些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Cpp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的类定义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2B6EA5-17DC-6D44-B41F-453884018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68" y="2559288"/>
            <a:ext cx="8178863" cy="362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4659548" y="400894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LLVM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IR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生成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867" y="985669"/>
            <a:ext cx="2130655" cy="56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不会用继承😭 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C769E0-F938-E440-B504-07ADA6137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5" y="1789517"/>
            <a:ext cx="6066181" cy="43329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81A5AE-EF63-364A-85CD-AC36CB1B9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89" y="3035435"/>
            <a:ext cx="5853311" cy="3087069"/>
          </a:xfrm>
          <a:prstGeom prst="rect">
            <a:avLst/>
          </a:prstGeom>
        </p:spPr>
      </p:pic>
      <p:sp>
        <p:nvSpPr>
          <p:cNvPr id="10" name="矩形 8">
            <a:extLst>
              <a:ext uri="{FF2B5EF4-FFF2-40B4-BE49-F238E27FC236}">
                <a16:creationId xmlns:a16="http://schemas.microsoft.com/office/drawing/2014/main" id="{AE8B7AD6-63C8-AF4F-8472-BBB65875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689" y="985669"/>
            <a:ext cx="5760546" cy="167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核心数据结构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LLVMContext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内存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IR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模型中的实体都属于它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保存上下文符号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93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  <p:bldP spid="10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622103" y="400894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类型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67" y="985669"/>
            <a:ext cx="10718064" cy="528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代码中扫描到的表示的类型字符串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int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float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char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bool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非数组？→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::Type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数组？→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::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ArrayType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指针？→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PtrTy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自动类型转换？→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CreateCast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()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int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float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char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两两转换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int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→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float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CreateCast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(op,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elem1,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type2)</a:t>
            </a:r>
          </a:p>
          <a:p>
            <a:pPr algn="just">
              <a:lnSpc>
                <a:spcPct val="150000"/>
              </a:lnSpc>
            </a:pPr>
            <a:r>
              <a:rPr lang="en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llvm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::Instruction::</a:t>
            </a:r>
            <a:r>
              <a:rPr lang="en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CastOps</a:t>
            </a:r>
            <a:r>
              <a:rPr lang="e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::</a:t>
            </a:r>
            <a:r>
              <a:rPr lang="en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SIToFP</a:t>
            </a:r>
            <a:endParaRPr lang="en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8DA600-ACB1-024F-B9D3-C3A3FC7FB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81" y="2377684"/>
            <a:ext cx="6877819" cy="38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3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388113" y="40089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符号表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67" y="985669"/>
            <a:ext cx="10718064" cy="167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扔给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内部的符号表罢！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Module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全局变量表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Function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局部变量表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根据变量声明位置区分全局变量与局部变量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3F30E7-A5C0-E64E-8621-34D4A6470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1" y="4939971"/>
            <a:ext cx="8943618" cy="16652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73B8B6-2FCB-C349-969D-859ADA827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1" y="2201629"/>
            <a:ext cx="8943618" cy="18696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D84A91-8D30-104C-9F26-B565BA2CE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1" y="4071261"/>
            <a:ext cx="9005218" cy="86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593297" y="42511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函数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67" y="985669"/>
            <a:ext cx="10718064" cy="4399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固定流程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获取返回值类型：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::Type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*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获取参数类型：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std::vector&lt;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::Type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&gt;</a:t>
            </a: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根据返回值类型和参数类型构建函数类型：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::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FunctionType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::get()</a:t>
            </a: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根据函数类型声明函数：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::Function::Create()</a:t>
            </a:r>
          </a:p>
          <a:p>
            <a:pPr marL="457200" indent="-457200" algn="just">
              <a:lnSpc>
                <a:spcPct val="20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定义函数体：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::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BasicBlock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::Create()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&amp;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IRBuildCompoundStmt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5818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388113" y="40089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表达式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67" y="985669"/>
            <a:ext cx="10718064" cy="569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二元运算：四则运算、逻辑运算、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sym typeface="微软雅黑" panose="020B0503020204020204" pitchFamily="34" charset="-122"/>
              </a:rPr>
              <a:t>赋值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一元运算：取反、取负、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+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函数调用：有参、无参 </a:t>
            </a:r>
            <a:r>
              <a:rPr lang="en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CreateCall</a:t>
            </a:r>
            <a:r>
              <a:rPr lang="en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(</a:t>
            </a:r>
            <a:r>
              <a:rPr lang="en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calleeF</a:t>
            </a:r>
            <a:r>
              <a:rPr lang="en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, </a:t>
            </a:r>
            <a:r>
              <a:rPr lang="en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argsList</a:t>
            </a:r>
            <a:r>
              <a:rPr lang="en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, "</a:t>
            </a:r>
            <a:r>
              <a:rPr lang="en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callTmp</a:t>
            </a:r>
            <a:r>
              <a:rPr lang="en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")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			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    </a:t>
            </a:r>
            <a:r>
              <a:rPr lang="en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Module-&gt;</a:t>
            </a:r>
            <a:r>
              <a:rPr lang="en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getFunction</a:t>
            </a:r>
            <a:r>
              <a:rPr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(</a:t>
            </a:r>
            <a:r>
              <a:rPr lang="en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funcName</a:t>
            </a:r>
            <a:r>
              <a:rPr lang="en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变量获取：非数组、数组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数组地址获取的关键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API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其直接作用就是提取被访问对象的内存地址，需要准备两个索引值，内存地址偏移量的起始为数组指针变量（</a:t>
            </a:r>
            <a:r>
              <a:rPr lang="en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arrayPtr</a:t>
            </a:r>
            <a:r>
              <a:rPr lang="zh-CN" alt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）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所指向位置，第一个索引值为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，这个偏移量令下一个索引值的起始位置从 </a:t>
            </a:r>
            <a:r>
              <a:rPr lang="en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arrayPtr</a:t>
            </a:r>
            <a:r>
              <a:rPr lang="e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+ 0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开始；而第二个索引值就是真正需要访问的数组下标值。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06635E-3632-B94E-BA9E-5E5C76C52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67" y="4245942"/>
            <a:ext cx="10439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0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4603442" y="400894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条件分支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&amp;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循环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67" y="985669"/>
            <a:ext cx="10718064" cy="500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BasicBlock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的运用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if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构造：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设置三个基本块和一个条件选择指令，基本块分别为条件符合时的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then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块、条件不符合时的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else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块、条件分支结束后的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merge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块。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while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构造：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设置三个基本块，分别为判断循环条件的</a:t>
            </a:r>
            <a:r>
              <a:rPr lang="en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cond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块、循环主体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body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块和循环结束后的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块。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Break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实现：</a:t>
            </a:r>
            <a:r>
              <a:rPr lang="en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theBuilder.CreateBr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(</a:t>
            </a:r>
            <a:r>
              <a:rPr lang="en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blockStack.top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());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为了实现嵌套循环中的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break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，设置块栈保存循环的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块，循环块开始时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push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，结束后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pop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，碰到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break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直接跳转到栈顶块即可。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49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C7CCE-20E1-4466-9E18-B13A1BAB3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2380341" y="1516875"/>
            <a:ext cx="1967724" cy="38242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45A988-41CE-48A1-9D8E-752819D12571}"/>
              </a:ext>
            </a:extLst>
          </p:cNvPr>
          <p:cNvSpPr txBox="1"/>
          <p:nvPr/>
        </p:nvSpPr>
        <p:spPr>
          <a:xfrm>
            <a:off x="5040384" y="1620000"/>
            <a:ext cx="1576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05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745B68E-45BA-4081-86D3-BAAF817BD750}"/>
              </a:ext>
            </a:extLst>
          </p:cNvPr>
          <p:cNvSpPr/>
          <p:nvPr/>
        </p:nvSpPr>
        <p:spPr>
          <a:xfrm>
            <a:off x="5040384" y="2399434"/>
            <a:ext cx="1576274" cy="50666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549E06-0969-4D95-9C17-EDD9A3361D37}"/>
              </a:ext>
            </a:extLst>
          </p:cNvPr>
          <p:cNvSpPr txBox="1"/>
          <p:nvPr/>
        </p:nvSpPr>
        <p:spPr>
          <a:xfrm>
            <a:off x="5040384" y="3099530"/>
            <a:ext cx="4136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目标生成</a:t>
            </a:r>
            <a:endParaRPr lang="en-US" altLang="zh-CN" sz="54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测试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A998A7-FD36-4819-9FF7-F955F90A5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0" y="0"/>
            <a:ext cx="705273" cy="36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8221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C7CCE-20E1-4466-9E18-B13A1BAB3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0" y="0"/>
            <a:ext cx="238034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45A988-41CE-48A1-9D8E-752819D12571}"/>
              </a:ext>
            </a:extLst>
          </p:cNvPr>
          <p:cNvSpPr txBox="1"/>
          <p:nvPr/>
        </p:nvSpPr>
        <p:spPr>
          <a:xfrm>
            <a:off x="3186832" y="657425"/>
            <a:ext cx="1576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目录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745B68E-45BA-4081-86D3-BAAF817BD750}"/>
              </a:ext>
            </a:extLst>
          </p:cNvPr>
          <p:cNvSpPr/>
          <p:nvPr/>
        </p:nvSpPr>
        <p:spPr>
          <a:xfrm>
            <a:off x="3263768" y="1439332"/>
            <a:ext cx="1422401" cy="45719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549E06-0969-4D95-9C17-EDD9A3361D37}"/>
              </a:ext>
            </a:extLst>
          </p:cNvPr>
          <p:cNvSpPr txBox="1"/>
          <p:nvPr/>
        </p:nvSpPr>
        <p:spPr>
          <a:xfrm>
            <a:off x="3186833" y="1659146"/>
            <a:ext cx="354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01 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简介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AC1FC4-0EB6-45E0-BBA4-95CD6780A869}"/>
              </a:ext>
            </a:extLst>
          </p:cNvPr>
          <p:cNvSpPr txBox="1"/>
          <p:nvPr/>
        </p:nvSpPr>
        <p:spPr>
          <a:xfrm>
            <a:off x="3186833" y="2453576"/>
            <a:ext cx="354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02 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词法分析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44C0BF-F871-4B8D-BD96-B3D9519ECD87}"/>
              </a:ext>
            </a:extLst>
          </p:cNvPr>
          <p:cNvSpPr txBox="1"/>
          <p:nvPr/>
        </p:nvSpPr>
        <p:spPr>
          <a:xfrm>
            <a:off x="3186832" y="3248006"/>
            <a:ext cx="354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03 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语法分析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787C7A-7A8F-41DE-9ECD-09980D3FD9A0}"/>
              </a:ext>
            </a:extLst>
          </p:cNvPr>
          <p:cNvSpPr txBox="1"/>
          <p:nvPr/>
        </p:nvSpPr>
        <p:spPr>
          <a:xfrm>
            <a:off x="3186832" y="4042436"/>
            <a:ext cx="354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04 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语义分析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5A83D8-5B4C-9F4C-B35A-BD2D6F9855F2}"/>
              </a:ext>
            </a:extLst>
          </p:cNvPr>
          <p:cNvSpPr txBox="1"/>
          <p:nvPr/>
        </p:nvSpPr>
        <p:spPr>
          <a:xfrm>
            <a:off x="3186832" y="4836866"/>
            <a:ext cx="418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05 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目标生成与测试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8750E0-F0CA-724A-8273-02027504C2D7}"/>
              </a:ext>
            </a:extLst>
          </p:cNvPr>
          <p:cNvSpPr txBox="1"/>
          <p:nvPr/>
        </p:nvSpPr>
        <p:spPr>
          <a:xfrm>
            <a:off x="3186831" y="5631296"/>
            <a:ext cx="3549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06 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前端</a:t>
            </a:r>
          </a:p>
        </p:txBody>
      </p:sp>
    </p:spTree>
    <p:extLst>
      <p:ext uri="{BB962C8B-B14F-4D97-AF65-F5344CB8AC3E}">
        <p14:creationId xmlns:p14="http://schemas.microsoft.com/office/powerpoint/2010/main" val="2600058303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182928" y="4008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编译运行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67" y="985669"/>
            <a:ext cx="10718064" cy="481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flex -o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tokenGen.cpp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tokenGen.l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bison -d -o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gramGen.cpp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gramGen.y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CC		= clang++ -std=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c++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17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LLVM_DIR 	= /opt/homebrew/opt/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LLVM_LIB 	= -L ${LLVM_DIR}/lib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LLVM_INCLU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= -I ${LLVM_DIR}/include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$(CC) $(LLVM_INCLU) $(LLVM_LIB) -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lLLVM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./*.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cpp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-o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diana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cat ../test/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test.cmm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| ./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diana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&gt; ../test/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test.ll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$(LLVM_AS) ../test/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test.ll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-o ../test/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test.bc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	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$(CC) ../test/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test.bc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-o ../test/test</a:t>
            </a: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流程：首先</a:t>
            </a:r>
            <a:r>
              <a:rPr lang="en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flex+bison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联合编译，扫描源代码后生成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AST</a:t>
            </a:r>
            <a:r>
              <a:rPr lang="zh-CN" altLang="e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；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然后调用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LLVM IR C++API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生成中间表示文件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.</a:t>
            </a:r>
            <a:r>
              <a:rPr lang="en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ll</a:t>
            </a:r>
            <a:r>
              <a:rPr lang="zh-CN" altLang="e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用</a:t>
            </a:r>
            <a:r>
              <a:rPr lang="en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llvm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-as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工具通过中间表示文件（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.</a:t>
            </a:r>
            <a:r>
              <a:rPr lang="en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ll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文件）得到字节码文件（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.</a:t>
            </a:r>
            <a:r>
              <a:rPr lang="en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bc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文件）；最后用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clang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将字节码文件直接编译为可执行文件。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30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564493" y="40089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测试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67" y="985669"/>
            <a:ext cx="10718064" cy="223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斐波那契数列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测试范围包括了局部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全局变量声明、局部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全局变量赋值、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while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循环及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break</a:t>
            </a:r>
            <a:r>
              <a:rPr lang="zh-CN" altLang="e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、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if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语句、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return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语句、表达式、函数调用、递归。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38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C7CCE-20E1-4466-9E18-B13A1BAB3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2380341" y="1516875"/>
            <a:ext cx="1967724" cy="38242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45A988-41CE-48A1-9D8E-752819D12571}"/>
              </a:ext>
            </a:extLst>
          </p:cNvPr>
          <p:cNvSpPr txBox="1"/>
          <p:nvPr/>
        </p:nvSpPr>
        <p:spPr>
          <a:xfrm>
            <a:off x="5040384" y="1620000"/>
            <a:ext cx="1576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06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745B68E-45BA-4081-86D3-BAAF817BD750}"/>
              </a:ext>
            </a:extLst>
          </p:cNvPr>
          <p:cNvSpPr/>
          <p:nvPr/>
        </p:nvSpPr>
        <p:spPr>
          <a:xfrm>
            <a:off x="5040384" y="2399434"/>
            <a:ext cx="1576274" cy="50666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549E06-0969-4D95-9C17-EDD9A3361D37}"/>
              </a:ext>
            </a:extLst>
          </p:cNvPr>
          <p:cNvSpPr txBox="1"/>
          <p:nvPr/>
        </p:nvSpPr>
        <p:spPr>
          <a:xfrm>
            <a:off x="5040384" y="3099530"/>
            <a:ext cx="4136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Web</a:t>
            </a:r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前端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A998A7-FD36-4819-9FF7-F955F90A5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0" y="0"/>
            <a:ext cx="705273" cy="36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95432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513949" y="393781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Web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E47182-DAE6-2D4A-B02A-5FBA69859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93" y="1139255"/>
            <a:ext cx="9076841" cy="567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83E158D-FE17-492F-ADBC-189970410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0" y="0"/>
            <a:ext cx="2380341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2562C6-6ADC-4D10-BEA5-A48CE0FED3F3}"/>
              </a:ext>
            </a:extLst>
          </p:cNvPr>
          <p:cNvSpPr/>
          <p:nvPr/>
        </p:nvSpPr>
        <p:spPr>
          <a:xfrm>
            <a:off x="2162627" y="2224316"/>
            <a:ext cx="435428" cy="20610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D87DD4-1D68-4DC1-AE2C-42DC9D3B00D1}"/>
              </a:ext>
            </a:extLst>
          </p:cNvPr>
          <p:cNvSpPr txBox="1"/>
          <p:nvPr/>
        </p:nvSpPr>
        <p:spPr>
          <a:xfrm>
            <a:off x="3219224" y="2166259"/>
            <a:ext cx="60844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5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Thanks</a:t>
            </a:r>
            <a:endParaRPr lang="zh-CN" altLang="en-US" sz="7500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954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C7CCE-20E1-4466-9E18-B13A1BAB3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2380341" y="1516875"/>
            <a:ext cx="1967724" cy="38242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45A988-41CE-48A1-9D8E-752819D12571}"/>
              </a:ext>
            </a:extLst>
          </p:cNvPr>
          <p:cNvSpPr txBox="1"/>
          <p:nvPr/>
        </p:nvSpPr>
        <p:spPr>
          <a:xfrm>
            <a:off x="5040384" y="1620000"/>
            <a:ext cx="1576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01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745B68E-45BA-4081-86D3-BAAF817BD750}"/>
              </a:ext>
            </a:extLst>
          </p:cNvPr>
          <p:cNvSpPr/>
          <p:nvPr/>
        </p:nvSpPr>
        <p:spPr>
          <a:xfrm>
            <a:off x="5040384" y="2399434"/>
            <a:ext cx="1576274" cy="50666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549E06-0969-4D95-9C17-EDD9A3361D37}"/>
              </a:ext>
            </a:extLst>
          </p:cNvPr>
          <p:cNvSpPr txBox="1"/>
          <p:nvPr/>
        </p:nvSpPr>
        <p:spPr>
          <a:xfrm>
            <a:off x="5040384" y="3099530"/>
            <a:ext cx="4136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简 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A998A7-FD36-4819-9FF7-F955F90A5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0" y="0"/>
            <a:ext cx="705273" cy="36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17233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4638620" y="393781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C--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Compiler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37AD12-CAA7-4D83-A6B0-CD4FAACD3AE2}"/>
              </a:ext>
            </a:extLst>
          </p:cNvPr>
          <p:cNvSpPr txBox="1"/>
          <p:nvPr/>
        </p:nvSpPr>
        <p:spPr>
          <a:xfrm>
            <a:off x="2376440" y="1517612"/>
            <a:ext cx="8122226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我们基于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C++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实现了一个</a:t>
            </a: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C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--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编译器（屁用没有）。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Flex</a:t>
            </a:r>
            <a:r>
              <a:rPr lang="zh-CN" altLang="e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高！😇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Bison</a:t>
            </a:r>
            <a:r>
              <a:rPr lang="zh-CN" altLang="e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硬！🤤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e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LLVM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，又高又硬！🥵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Web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代码编辑器？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myDiana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！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52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C7CCE-20E1-4466-9E18-B13A1BAB3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2380341" y="1516875"/>
            <a:ext cx="1967724" cy="38242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45A988-41CE-48A1-9D8E-752819D12571}"/>
              </a:ext>
            </a:extLst>
          </p:cNvPr>
          <p:cNvSpPr txBox="1"/>
          <p:nvPr/>
        </p:nvSpPr>
        <p:spPr>
          <a:xfrm>
            <a:off x="5040384" y="1620000"/>
            <a:ext cx="1576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02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745B68E-45BA-4081-86D3-BAAF817BD750}"/>
              </a:ext>
            </a:extLst>
          </p:cNvPr>
          <p:cNvSpPr/>
          <p:nvPr/>
        </p:nvSpPr>
        <p:spPr>
          <a:xfrm>
            <a:off x="5040384" y="2399434"/>
            <a:ext cx="1576274" cy="50666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549E06-0969-4D95-9C17-EDD9A3361D37}"/>
              </a:ext>
            </a:extLst>
          </p:cNvPr>
          <p:cNvSpPr txBox="1"/>
          <p:nvPr/>
        </p:nvSpPr>
        <p:spPr>
          <a:xfrm>
            <a:off x="5040384" y="3099530"/>
            <a:ext cx="4136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词法分析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A998A7-FD36-4819-9FF7-F955F90A5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0" y="0"/>
            <a:ext cx="705273" cy="36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3897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542001" y="400894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Flex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867" y="985669"/>
            <a:ext cx="10515600" cy="292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词法分析器生成工具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字符序列 → 单词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Token</a:t>
            </a:r>
          </a:p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定义区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sym typeface="微软雅黑" panose="020B0503020204020204" pitchFamily="34" charset="-122"/>
              </a:rPr>
              <a:t>规则区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 代码区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正则表达式匹配字符，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AST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构造叶节点，返回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Token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给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Yacc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ED56474-25B2-564B-9D57-BA1FA9FD4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7" y="4162877"/>
            <a:ext cx="7785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7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C7CCE-20E1-4466-9E18-B13A1BAB3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2380341" y="1516875"/>
            <a:ext cx="1967724" cy="38242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45A988-41CE-48A1-9D8E-752819D12571}"/>
              </a:ext>
            </a:extLst>
          </p:cNvPr>
          <p:cNvSpPr txBox="1"/>
          <p:nvPr/>
        </p:nvSpPr>
        <p:spPr>
          <a:xfrm>
            <a:off x="5040384" y="1620000"/>
            <a:ext cx="1576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03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745B68E-45BA-4081-86D3-BAAF817BD750}"/>
              </a:ext>
            </a:extLst>
          </p:cNvPr>
          <p:cNvSpPr/>
          <p:nvPr/>
        </p:nvSpPr>
        <p:spPr>
          <a:xfrm>
            <a:off x="5040384" y="2399434"/>
            <a:ext cx="1576274" cy="50666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549E06-0969-4D95-9C17-EDD9A3361D37}"/>
              </a:ext>
            </a:extLst>
          </p:cNvPr>
          <p:cNvSpPr txBox="1"/>
          <p:nvPr/>
        </p:nvSpPr>
        <p:spPr>
          <a:xfrm>
            <a:off x="5040384" y="3099530"/>
            <a:ext cx="4136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语法分析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A998A7-FD36-4819-9FF7-F955F90A5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261"/>
          <a:stretch/>
        </p:blipFill>
        <p:spPr>
          <a:xfrm>
            <a:off x="0" y="0"/>
            <a:ext cx="705273" cy="36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86713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388914" y="370921"/>
            <a:ext cx="1414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Bison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867" y="985669"/>
            <a:ext cx="10515600" cy="292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语法解析器生成工具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Yacc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巴克斯范式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BNF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表达的语法规则 →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AST</a:t>
            </a:r>
          </a:p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定义区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sym typeface="微软雅黑" panose="020B0503020204020204" pitchFamily="34" charset="-122"/>
              </a:rPr>
              <a:t>规则区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 代码区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匹配语法，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AST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构造非叶节点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087F6B-43ED-134C-B38C-F35B5F656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7" y="3908198"/>
            <a:ext cx="65024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D3BD10-B962-4CE3-ACB7-0CD0D14042D5}"/>
              </a:ext>
            </a:extLst>
          </p:cNvPr>
          <p:cNvSpPr txBox="1"/>
          <p:nvPr/>
        </p:nvSpPr>
        <p:spPr>
          <a:xfrm>
            <a:off x="5537192" y="400894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AST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3EE6AF-4F29-4A31-B31C-63CC779459F5}"/>
              </a:ext>
            </a:extLst>
          </p:cNvPr>
          <p:cNvSpPr/>
          <p:nvPr/>
        </p:nvSpPr>
        <p:spPr>
          <a:xfrm>
            <a:off x="5622103" y="932837"/>
            <a:ext cx="947793" cy="45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C2CCD2D8-90A1-434E-A3CC-1250B4B3B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867" y="985669"/>
            <a:ext cx="10515600" cy="144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9" tIns="34289" rIns="68579" bIns="34289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树！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每个非叶节点保存子节点：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std::vector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sym typeface="微软雅黑" panose="020B0503020204020204" pitchFamily="34" charset="-122"/>
              </a:rPr>
              <a:t> 省略符形参实现的可变参数函数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03F3CA-5BDE-624E-AE9B-796BBAC06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7" y="2465917"/>
            <a:ext cx="9169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3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企业宣传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1424</Words>
  <Application>Microsoft Macintosh PowerPoint</Application>
  <PresentationFormat>宽屏</PresentationFormat>
  <Paragraphs>154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LANTINGHEI SC DEMIBOLD</vt:lpstr>
      <vt:lpstr>LANTINGHEI SC HEAVY</vt:lpstr>
      <vt:lpstr>等线</vt:lpstr>
      <vt:lpstr>Arial</vt:lpstr>
      <vt:lpstr>LANTINGHEI SC DEMIBOLD</vt:lpstr>
      <vt:lpstr>等线 Light</vt:lpstr>
      <vt:lpstr>字魂58号-创中黑</vt:lpstr>
      <vt:lpstr>LANTINGHEI SC EXTRALIGHT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简约企业宣传</dc:title>
  <dc:creator>Vagun Vagun</dc:creator>
  <cp:lastModifiedBy>a</cp:lastModifiedBy>
  <cp:revision>113</cp:revision>
  <dcterms:created xsi:type="dcterms:W3CDTF">2019-07-29T02:38:01Z</dcterms:created>
  <dcterms:modified xsi:type="dcterms:W3CDTF">2022-05-30T16:46:49Z</dcterms:modified>
</cp:coreProperties>
</file>